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0" r:id="rId4"/>
    <p:sldId id="291" r:id="rId5"/>
    <p:sldId id="258" r:id="rId6"/>
    <p:sldId id="292" r:id="rId7"/>
    <p:sldId id="293" r:id="rId8"/>
    <p:sldId id="294" r:id="rId9"/>
    <p:sldId id="296" r:id="rId10"/>
    <p:sldId id="297" r:id="rId11"/>
    <p:sldId id="298" r:id="rId12"/>
    <p:sldId id="282" r:id="rId1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85" autoAdjust="0"/>
    <p:restoredTop sz="94660"/>
  </p:normalViewPr>
  <p:slideViewPr>
    <p:cSldViewPr>
      <p:cViewPr varScale="1">
        <p:scale>
          <a:sx n="82" d="100"/>
          <a:sy n="82" d="100"/>
        </p:scale>
        <p:origin x="1397"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A5949A18-608F-451A-AE76-9F084F9DCA03}" type="datetimeFigureOut">
              <a:rPr lang="ru-RU"/>
              <a:pPr>
                <a:defRPr/>
              </a:pPr>
              <a:t>24.04.2026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1096476-BB80-4154-8AA1-B452898DEB8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4EF323FD-1218-4BB1-99C7-2722A3287346}" type="datetimeFigureOut">
              <a:rPr lang="ru-RU"/>
              <a:pPr>
                <a:defRPr/>
              </a:pPr>
              <a:t>24.04.2026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8B952A8-9CBA-42C8-A174-B611C5FCA13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C5CB6772-D1F7-4239-B681-E3B38B6F2E0D}" type="datetimeFigureOut">
              <a:rPr lang="ru-RU"/>
              <a:pPr>
                <a:defRPr/>
              </a:pPr>
              <a:t>24.04.2026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2DB95F7-490C-4CCF-AA9F-F9834C54D32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D8CAB14B-089F-4F4C-848F-903CA7664DBB}" type="datetimeFigureOut">
              <a:rPr lang="ru-RU"/>
              <a:pPr>
                <a:defRPr/>
              </a:pPr>
              <a:t>24.04.2026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6045F89-5148-4075-8A15-8C59A0013B8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2258F0F9-FEA3-4BC0-A081-0F0E14029466}" type="datetimeFigureOut">
              <a:rPr lang="ru-RU"/>
              <a:pPr>
                <a:defRPr/>
              </a:pPr>
              <a:t>24.04.2026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F3F02D5-7BB1-4A53-90DA-BF7214994FB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3B50AA5F-1A6D-4602-AE45-9F29AC85A983}" type="datetimeFigureOut">
              <a:rPr lang="ru-RU"/>
              <a:pPr>
                <a:defRPr/>
              </a:pPr>
              <a:t>24.04.2026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6B0855D-422E-480B-AAB4-0D0A20DFA8ED}"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EEF5EBA4-2DDC-4E70-BD3C-A67235758863}" type="datetimeFigureOut">
              <a:rPr lang="ru-RU"/>
              <a:pPr>
                <a:defRPr/>
              </a:pPr>
              <a:t>24.04.2026</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652CD43C-74A3-491A-AADD-FC07E41E2075}"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6273FE34-8A65-4131-B253-087C482B2343}" type="datetimeFigureOut">
              <a:rPr lang="ru-RU"/>
              <a:pPr>
                <a:defRPr/>
              </a:pPr>
              <a:t>24.04.2026</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E51C7E5B-2B35-4697-AADC-9AF2DD721DD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AEEE54D-3099-4B05-AEA1-521C89B43F2B}" type="datetimeFigureOut">
              <a:rPr lang="ru-RU"/>
              <a:pPr>
                <a:defRPr/>
              </a:pPr>
              <a:t>24.04.2026</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129F63AC-454A-4493-9C21-23A5B8AE4F8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EB01DD4D-4C56-4030-8ED4-9DD4A43C5DB4}" type="datetimeFigureOut">
              <a:rPr lang="ru-RU"/>
              <a:pPr>
                <a:defRPr/>
              </a:pPr>
              <a:t>24.04.2026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D2B2AB7-FEF6-4658-B0D6-B3139A3D1936}"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41ABFA71-68CF-429C-8625-4383C68C6383}" type="datetimeFigureOut">
              <a:rPr lang="ru-RU"/>
              <a:pPr>
                <a:defRPr/>
              </a:pPr>
              <a:t>24.04.2026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C9EA21C-A7AE-494F-B713-7A7EE4481BA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8258D850-B864-446D-B720-D8A5F6506882}" type="datetimeFigureOut">
              <a:rPr lang="ru-RU"/>
              <a:pPr>
                <a:defRPr/>
              </a:pPr>
              <a:t>24.04.2026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D44179E0-FDC6-4C8E-9BB1-DA6BDFDC568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rtlCol="0">
            <a:normAutofit/>
          </a:bodyPr>
          <a:lstStyle/>
          <a:p>
            <a:pPr fontAlgn="auto">
              <a:spcAft>
                <a:spcPts val="0"/>
              </a:spcAft>
              <a:buFont typeface="Arial" pitchFamily="34" charset="0"/>
              <a:buNone/>
              <a:defRPr/>
            </a:pPr>
            <a:endParaRPr lang="ru-RU"/>
          </a:p>
        </p:txBody>
      </p:sp>
      <p:pic>
        <p:nvPicPr>
          <p:cNvPr id="2052" name="Рисунок 4" descr="veselyie-rebyata-shablon-prevyu-2.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Прямоугольник 5"/>
          <p:cNvSpPr/>
          <p:nvPr/>
        </p:nvSpPr>
        <p:spPr>
          <a:xfrm>
            <a:off x="2339752" y="275342"/>
            <a:ext cx="6696744" cy="584775"/>
          </a:xfrm>
          <a:prstGeom prst="rect">
            <a:avLst/>
          </a:prstGeom>
        </p:spPr>
        <p:txBody>
          <a:bodyPr wrap="square">
            <a:spAutoFit/>
          </a:bodyPr>
          <a:lstStyle/>
          <a:p>
            <a:pPr algn="ctr" fontAlgn="auto">
              <a:spcBef>
                <a:spcPts val="0"/>
              </a:spcBef>
              <a:spcAft>
                <a:spcPts val="0"/>
              </a:spcAft>
              <a:defRPr/>
            </a:pPr>
            <a:r>
              <a:rPr lang="ru-RU" sz="1600" b="1" dirty="0">
                <a:solidFill>
                  <a:schemeClr val="tx2">
                    <a:lumMod val="60000"/>
                    <a:lumOff val="40000"/>
                  </a:schemeClr>
                </a:solidFill>
                <a:latin typeface="Times New Roman" panose="02020603050405020304" pitchFamily="18" charset="0"/>
                <a:cs typeface="Times New Roman" panose="02020603050405020304" pitchFamily="18" charset="0"/>
              </a:rPr>
              <a:t>Государственное бюджетное дошкольное образовательное учреждение Ненецкого автономного округа «Детский сад п. Хорей-Вер»</a:t>
            </a:r>
          </a:p>
        </p:txBody>
      </p:sp>
      <p:sp>
        <p:nvSpPr>
          <p:cNvPr id="7" name="Прямоугольник 6"/>
          <p:cNvSpPr/>
          <p:nvPr/>
        </p:nvSpPr>
        <p:spPr>
          <a:xfrm>
            <a:off x="3402124" y="2219146"/>
            <a:ext cx="4572000" cy="1200329"/>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Мини-проект в подготовительной группе «Игра- главное дело детства»</a:t>
            </a:r>
          </a:p>
        </p:txBody>
      </p:sp>
      <p:sp>
        <p:nvSpPr>
          <p:cNvPr id="8" name="Прямоугольник 7"/>
          <p:cNvSpPr/>
          <p:nvPr/>
        </p:nvSpPr>
        <p:spPr>
          <a:xfrm>
            <a:off x="4920480" y="4775718"/>
            <a:ext cx="4116016" cy="861774"/>
          </a:xfrm>
          <a:prstGeom prst="rect">
            <a:avLst/>
          </a:prstGeom>
        </p:spPr>
        <p:txBody>
          <a:bodyPr wrap="square">
            <a:spAutoFit/>
          </a:bodyPr>
          <a:lstStyle/>
          <a:p>
            <a:pPr algn="r" fontAlgn="auto">
              <a:spcBef>
                <a:spcPts val="0"/>
              </a:spcBef>
              <a:spcAft>
                <a:spcPts val="0"/>
              </a:spcAft>
              <a:defRPr/>
            </a:pPr>
            <a:r>
              <a:rPr lang="ru-RU" sz="1600" b="1" dirty="0">
                <a:solidFill>
                  <a:schemeClr val="tx2">
                    <a:lumMod val="60000"/>
                    <a:lumOff val="40000"/>
                  </a:schemeClr>
                </a:solidFill>
                <a:latin typeface="Times New Roman" panose="02020603050405020304" pitchFamily="18" charset="0"/>
                <a:cs typeface="Times New Roman" panose="02020603050405020304" pitchFamily="18" charset="0"/>
              </a:rPr>
              <a:t>Подготовили:</a:t>
            </a:r>
          </a:p>
          <a:p>
            <a:pPr algn="r" fontAlgn="auto">
              <a:spcBef>
                <a:spcPts val="0"/>
              </a:spcBef>
              <a:spcAft>
                <a:spcPts val="0"/>
              </a:spcAft>
              <a:defRPr/>
            </a:pPr>
            <a:r>
              <a:rPr lang="ru-RU" sz="1600" b="1" dirty="0">
                <a:solidFill>
                  <a:schemeClr val="tx2">
                    <a:lumMod val="60000"/>
                    <a:lumOff val="40000"/>
                  </a:schemeClr>
                </a:solidFill>
                <a:latin typeface="Times New Roman" panose="02020603050405020304" pitchFamily="18" charset="0"/>
                <a:cs typeface="Times New Roman" panose="02020603050405020304" pitchFamily="18" charset="0"/>
              </a:rPr>
              <a:t>воспитатели подготовительной группы</a:t>
            </a:r>
          </a:p>
          <a:p>
            <a:pPr algn="r" fontAlgn="auto">
              <a:spcBef>
                <a:spcPts val="0"/>
              </a:spcBef>
              <a:spcAft>
                <a:spcPts val="0"/>
              </a:spcAft>
              <a:defRPr/>
            </a:pPr>
            <a:r>
              <a:rPr lang="ru-RU" sz="1600" b="1" dirty="0">
                <a:solidFill>
                  <a:schemeClr val="tx2">
                    <a:lumMod val="60000"/>
                    <a:lumOff val="40000"/>
                  </a:schemeClr>
                </a:solidFill>
                <a:latin typeface="Times New Roman" panose="02020603050405020304" pitchFamily="18" charset="0"/>
                <a:cs typeface="Times New Roman" panose="02020603050405020304" pitchFamily="18" charset="0"/>
              </a:rPr>
              <a:t>Чупрова Е.Ф., Рочева Н.Э.</a:t>
            </a:r>
          </a:p>
        </p:txBody>
      </p:sp>
      <p:sp>
        <p:nvSpPr>
          <p:cNvPr id="2" name="Прямоугольник 1">
            <a:extLst>
              <a:ext uri="{FF2B5EF4-FFF2-40B4-BE49-F238E27FC236}">
                <a16:creationId xmlns:a16="http://schemas.microsoft.com/office/drawing/2014/main" id="{48B0DCE4-582F-2A31-F90C-872459957F66}"/>
              </a:ext>
            </a:extLst>
          </p:cNvPr>
          <p:cNvSpPr/>
          <p:nvPr/>
        </p:nvSpPr>
        <p:spPr>
          <a:xfrm>
            <a:off x="4427984" y="5924347"/>
            <a:ext cx="1549691" cy="584775"/>
          </a:xfrm>
          <a:prstGeom prst="rect">
            <a:avLst/>
          </a:prstGeom>
        </p:spPr>
        <p:txBody>
          <a:bodyPr wrap="square">
            <a:spAutoFit/>
          </a:bodyPr>
          <a:lstStyle/>
          <a:p>
            <a:pPr algn="ctr" fontAlgn="auto">
              <a:spcBef>
                <a:spcPts val="0"/>
              </a:spcBef>
              <a:spcAft>
                <a:spcPts val="0"/>
              </a:spcAft>
              <a:defRPr/>
            </a:pPr>
            <a:r>
              <a:rPr lang="ru-RU" sz="1600" b="1" dirty="0">
                <a:solidFill>
                  <a:schemeClr val="tx2">
                    <a:lumMod val="60000"/>
                    <a:lumOff val="40000"/>
                  </a:schemeClr>
                </a:solidFill>
                <a:latin typeface="Times New Roman" panose="02020603050405020304" pitchFamily="18" charset="0"/>
                <a:cs typeface="Times New Roman" panose="02020603050405020304" pitchFamily="18" charset="0"/>
              </a:rPr>
              <a:t>Хорей-Вер</a:t>
            </a:r>
          </a:p>
          <a:p>
            <a:pPr algn="ctr" fontAlgn="auto">
              <a:spcBef>
                <a:spcPts val="0"/>
              </a:spcBef>
              <a:spcAft>
                <a:spcPts val="0"/>
              </a:spcAft>
              <a:defRPr/>
            </a:pPr>
            <a:r>
              <a:rPr lang="ru-RU" sz="1600" b="1" dirty="0">
                <a:solidFill>
                  <a:schemeClr val="tx2">
                    <a:lumMod val="60000"/>
                    <a:lumOff val="40000"/>
                  </a:schemeClr>
                </a:solidFill>
                <a:latin typeface="Times New Roman" panose="02020603050405020304" pitchFamily="18" charset="0"/>
                <a:cs typeface="Times New Roman" panose="02020603050405020304" pitchFamily="18" charset="0"/>
              </a:rPr>
              <a:t>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B3B40-D185-5489-6578-8D8AE91FB13A}"/>
            </a:ext>
          </a:extLst>
        </p:cNvPr>
        <p:cNvGrpSpPr/>
        <p:nvPr/>
      </p:nvGrpSpPr>
      <p:grpSpPr>
        <a:xfrm>
          <a:off x="0" y="0"/>
          <a:ext cx="0" cy="0"/>
          <a:chOff x="0" y="0"/>
          <a:chExt cx="0" cy="0"/>
        </a:xfrm>
      </p:grpSpPr>
      <p:pic>
        <p:nvPicPr>
          <p:cNvPr id="4098" name="Рисунок 1" descr="07-1.jpg">
            <a:extLst>
              <a:ext uri="{FF2B5EF4-FFF2-40B4-BE49-F238E27FC236}">
                <a16:creationId xmlns:a16="http://schemas.microsoft.com/office/drawing/2014/main" id="{520489DD-B8C8-4B08-AA2B-86336A6702C2}"/>
              </a:ext>
            </a:extLst>
          </p:cNvPr>
          <p:cNvPicPr>
            <a:picLocks noChangeAspect="1"/>
          </p:cNvPicPr>
          <p:nvPr/>
        </p:nvPicPr>
        <p:blipFill>
          <a:blip r:embed="rId2" cstate="print"/>
          <a:srcRect/>
          <a:stretch>
            <a:fillRect/>
          </a:stretch>
        </p:blipFill>
        <p:spPr bwMode="auto">
          <a:xfrm>
            <a:off x="-2840" y="0"/>
            <a:ext cx="9144000" cy="6858000"/>
          </a:xfrm>
          <a:prstGeom prst="rect">
            <a:avLst/>
          </a:prstGeom>
          <a:noFill/>
          <a:ln w="9525">
            <a:noFill/>
            <a:miter lim="800000"/>
            <a:headEnd/>
            <a:tailEnd/>
          </a:ln>
        </p:spPr>
      </p:pic>
      <p:sp>
        <p:nvSpPr>
          <p:cNvPr id="3" name="Прямоугольник 2">
            <a:extLst>
              <a:ext uri="{FF2B5EF4-FFF2-40B4-BE49-F238E27FC236}">
                <a16:creationId xmlns:a16="http://schemas.microsoft.com/office/drawing/2014/main" id="{230AA1EC-7138-4B39-0ABF-5B3AB05B4949}"/>
              </a:ext>
            </a:extLst>
          </p:cNvPr>
          <p:cNvSpPr/>
          <p:nvPr/>
        </p:nvSpPr>
        <p:spPr>
          <a:xfrm>
            <a:off x="480643" y="188640"/>
            <a:ext cx="8424862" cy="1015663"/>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РУССКИЕ НАРОДНЫЕ ИГРЫ</a:t>
            </a:r>
          </a:p>
          <a:p>
            <a:pPr algn="ctr" fontAlgn="auto">
              <a:spcBef>
                <a:spcPts val="0"/>
              </a:spcBef>
              <a:spcAft>
                <a:spcPts val="0"/>
              </a:spcAft>
              <a:defRPr/>
            </a:pPr>
            <a:br>
              <a:rPr lang="ru-RU" dirty="0">
                <a:latin typeface="+mn-lt"/>
                <a:cs typeface="+mn-cs"/>
              </a:rPr>
            </a:br>
            <a:endParaRPr lang="ru-RU" dirty="0">
              <a:latin typeface="+mn-lt"/>
              <a:cs typeface="+mn-cs"/>
            </a:endParaRPr>
          </a:p>
        </p:txBody>
      </p:sp>
      <p:sp>
        <p:nvSpPr>
          <p:cNvPr id="2" name="TextBox 1">
            <a:extLst>
              <a:ext uri="{FF2B5EF4-FFF2-40B4-BE49-F238E27FC236}">
                <a16:creationId xmlns:a16="http://schemas.microsoft.com/office/drawing/2014/main" id="{1489031C-1FDB-EDFD-9F34-752475B55721}"/>
              </a:ext>
            </a:extLst>
          </p:cNvPr>
          <p:cNvSpPr txBox="1"/>
          <p:nvPr/>
        </p:nvSpPr>
        <p:spPr>
          <a:xfrm>
            <a:off x="212734" y="1119478"/>
            <a:ext cx="8535977" cy="1200329"/>
          </a:xfrm>
          <a:prstGeom prst="rect">
            <a:avLst/>
          </a:prstGeom>
          <a:noFill/>
        </p:spPr>
        <p:txBody>
          <a:bodyPr wrap="square" rtlCol="0">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rPr>
              <a:t>С помощью русских народных игр ребята лучше понимают традиции и обычаи нашего народа. В процессе таких игр развивается чувство Патриотизма.</a:t>
            </a:r>
          </a:p>
          <a:p>
            <a:pPr algn="ctr"/>
            <a:r>
              <a:rPr lang="ru-RU" dirty="0">
                <a:solidFill>
                  <a:schemeClr val="accent1">
                    <a:lumMod val="75000"/>
                  </a:schemeClr>
                </a:solidFill>
                <a:latin typeface="Times New Roman" panose="02020603050405020304" pitchFamily="18" charset="0"/>
                <a:cs typeface="Times New Roman" panose="02020603050405020304" pitchFamily="18" charset="0"/>
              </a:rPr>
              <a:t>Самые любимые русские народные игры в нашей группе: «Ручеек», «Салки», «У медведя во бору», «Золотые ворота» и т.д.</a:t>
            </a:r>
          </a:p>
        </p:txBody>
      </p:sp>
      <p:pic>
        <p:nvPicPr>
          <p:cNvPr id="6" name="Рисунок 5">
            <a:extLst>
              <a:ext uri="{FF2B5EF4-FFF2-40B4-BE49-F238E27FC236}">
                <a16:creationId xmlns:a16="http://schemas.microsoft.com/office/drawing/2014/main" id="{49CF6488-154E-24F2-9BDB-7BBFA459FF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1720" y="2799727"/>
            <a:ext cx="5267847" cy="3152477"/>
          </a:xfrm>
          <a:prstGeom prst="rect">
            <a:avLst/>
          </a:prstGeom>
        </p:spPr>
      </p:pic>
    </p:spTree>
    <p:extLst>
      <p:ext uri="{BB962C8B-B14F-4D97-AF65-F5344CB8AC3E}">
        <p14:creationId xmlns:p14="http://schemas.microsoft.com/office/powerpoint/2010/main" val="3208479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4A671-3586-D0CF-86EE-62F524E7952E}"/>
            </a:ext>
          </a:extLst>
        </p:cNvPr>
        <p:cNvGrpSpPr/>
        <p:nvPr/>
      </p:nvGrpSpPr>
      <p:grpSpPr>
        <a:xfrm>
          <a:off x="0" y="0"/>
          <a:ext cx="0" cy="0"/>
          <a:chOff x="0" y="0"/>
          <a:chExt cx="0" cy="0"/>
        </a:xfrm>
      </p:grpSpPr>
      <p:pic>
        <p:nvPicPr>
          <p:cNvPr id="4098" name="Рисунок 1" descr="07-1.jpg">
            <a:extLst>
              <a:ext uri="{FF2B5EF4-FFF2-40B4-BE49-F238E27FC236}">
                <a16:creationId xmlns:a16="http://schemas.microsoft.com/office/drawing/2014/main" id="{1374DED9-8F9F-F1CB-64FF-2243AC7BE637}"/>
              </a:ext>
            </a:extLst>
          </p:cNvPr>
          <p:cNvPicPr>
            <a:picLocks noChangeAspect="1"/>
          </p:cNvPicPr>
          <p:nvPr/>
        </p:nvPicPr>
        <p:blipFill>
          <a:blip r:embed="rId2" cstate="print"/>
          <a:srcRect/>
          <a:stretch>
            <a:fillRect/>
          </a:stretch>
        </p:blipFill>
        <p:spPr bwMode="auto">
          <a:xfrm>
            <a:off x="-2840" y="0"/>
            <a:ext cx="9144000" cy="6858000"/>
          </a:xfrm>
          <a:prstGeom prst="rect">
            <a:avLst/>
          </a:prstGeom>
          <a:noFill/>
          <a:ln w="9525">
            <a:noFill/>
            <a:miter lim="800000"/>
            <a:headEnd/>
            <a:tailEnd/>
          </a:ln>
        </p:spPr>
      </p:pic>
      <p:sp>
        <p:nvSpPr>
          <p:cNvPr id="3" name="Прямоугольник 2">
            <a:extLst>
              <a:ext uri="{FF2B5EF4-FFF2-40B4-BE49-F238E27FC236}">
                <a16:creationId xmlns:a16="http://schemas.microsoft.com/office/drawing/2014/main" id="{BDDEEE15-97E8-ADC0-F0C4-C9684E54253D}"/>
              </a:ext>
            </a:extLst>
          </p:cNvPr>
          <p:cNvSpPr/>
          <p:nvPr/>
        </p:nvSpPr>
        <p:spPr>
          <a:xfrm>
            <a:off x="480643" y="188640"/>
            <a:ext cx="8424862" cy="1015663"/>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ЗАКЛЮЧЕНИЕ</a:t>
            </a:r>
          </a:p>
          <a:p>
            <a:pPr algn="ctr" fontAlgn="auto">
              <a:spcBef>
                <a:spcPts val="0"/>
              </a:spcBef>
              <a:spcAft>
                <a:spcPts val="0"/>
              </a:spcAft>
              <a:defRPr/>
            </a:pPr>
            <a:br>
              <a:rPr lang="ru-RU" dirty="0">
                <a:latin typeface="+mn-lt"/>
                <a:cs typeface="+mn-cs"/>
              </a:rPr>
            </a:br>
            <a:endParaRPr lang="ru-RU" dirty="0">
              <a:latin typeface="+mn-lt"/>
              <a:cs typeface="+mn-cs"/>
            </a:endParaRPr>
          </a:p>
        </p:txBody>
      </p:sp>
      <p:sp>
        <p:nvSpPr>
          <p:cNvPr id="2" name="TextBox 1">
            <a:extLst>
              <a:ext uri="{FF2B5EF4-FFF2-40B4-BE49-F238E27FC236}">
                <a16:creationId xmlns:a16="http://schemas.microsoft.com/office/drawing/2014/main" id="{E585223F-2D61-58DD-05CA-F5C4062DC27D}"/>
              </a:ext>
            </a:extLst>
          </p:cNvPr>
          <p:cNvSpPr txBox="1"/>
          <p:nvPr/>
        </p:nvSpPr>
        <p:spPr>
          <a:xfrm>
            <a:off x="369528" y="1518202"/>
            <a:ext cx="8535977" cy="1631216"/>
          </a:xfrm>
          <a:prstGeom prst="rect">
            <a:avLst/>
          </a:prstGeom>
          <a:noFill/>
        </p:spPr>
        <p:txBody>
          <a:bodyPr wrap="square" rtlCol="0">
            <a:spAutoFit/>
          </a:bodyPr>
          <a:lstStyle/>
          <a:p>
            <a:pPr algn="ctr"/>
            <a:r>
              <a:rPr lang="ru-RU" sz="2000" dirty="0">
                <a:solidFill>
                  <a:schemeClr val="accent1">
                    <a:lumMod val="75000"/>
                  </a:schemeClr>
                </a:solidFill>
                <a:latin typeface="Times New Roman" panose="02020603050405020304" pitchFamily="18" charset="0"/>
                <a:cs typeface="Times New Roman" panose="02020603050405020304" pitchFamily="18" charset="0"/>
              </a:rPr>
              <a:t>Игра – это не просто развлечение, а мощный инструмент воспитания и обучения. Она способствует всестороннему развитию ребенка, помогает ему адаптироваться к окружающей среде и готовит к дальнейшей школьной жизни. Надо уделять особое внимание игровой деятельности, создавая условия для полноценного и гармоничного развития каждого ребенка.</a:t>
            </a:r>
          </a:p>
        </p:txBody>
      </p:sp>
    </p:spTree>
    <p:extLst>
      <p:ext uri="{BB962C8B-B14F-4D97-AF65-F5344CB8AC3E}">
        <p14:creationId xmlns:p14="http://schemas.microsoft.com/office/powerpoint/2010/main" val="1774738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Рисунок 1" descr="07-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Прямоугольник 2"/>
          <p:cNvSpPr/>
          <p:nvPr/>
        </p:nvSpPr>
        <p:spPr>
          <a:xfrm>
            <a:off x="1571604" y="857232"/>
            <a:ext cx="5808000" cy="4154984"/>
          </a:xfrm>
          <a:prstGeom prst="rect">
            <a:avLst/>
          </a:prstGeom>
        </p:spPr>
        <p:txBody>
          <a:bodyPr wrap="none">
            <a:spAutoFit/>
          </a:bodyPr>
          <a:lstStyle/>
          <a:p>
            <a:pPr algn="ctr"/>
            <a:r>
              <a:rPr lang="ru-RU" sz="8800" b="1" dirty="0">
                <a:solidFill>
                  <a:schemeClr val="tx2">
                    <a:lumMod val="75000"/>
                  </a:schemeClr>
                </a:solidFill>
                <a:latin typeface="Times New Roman" panose="02020603050405020304" pitchFamily="18" charset="0"/>
                <a:cs typeface="Times New Roman" panose="02020603050405020304" pitchFamily="18" charset="0"/>
              </a:rPr>
              <a:t>Спасибо </a:t>
            </a:r>
          </a:p>
          <a:p>
            <a:pPr algn="ctr"/>
            <a:r>
              <a:rPr lang="ru-RU" sz="8800" b="1" dirty="0">
                <a:solidFill>
                  <a:schemeClr val="tx2">
                    <a:lumMod val="75000"/>
                  </a:schemeClr>
                </a:solidFill>
                <a:latin typeface="Times New Roman" panose="02020603050405020304" pitchFamily="18" charset="0"/>
                <a:cs typeface="Times New Roman" panose="02020603050405020304" pitchFamily="18" charset="0"/>
              </a:rPr>
              <a:t>за</a:t>
            </a:r>
          </a:p>
          <a:p>
            <a:pPr algn="ctr"/>
            <a:r>
              <a:rPr lang="ru-RU" sz="8800" b="1" dirty="0">
                <a:solidFill>
                  <a:schemeClr val="tx2">
                    <a:lumMod val="75000"/>
                  </a:schemeClr>
                </a:solidFill>
                <a:latin typeface="Times New Roman" panose="02020603050405020304" pitchFamily="18" charset="0"/>
                <a:cs typeface="Times New Roman" panose="02020603050405020304" pitchFamily="18" charset="0"/>
              </a:rPr>
              <a:t>внимание!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Рисунок 1" descr="07-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a:extLst>
              <a:ext uri="{FF2B5EF4-FFF2-40B4-BE49-F238E27FC236}">
                <a16:creationId xmlns:a16="http://schemas.microsoft.com/office/drawing/2014/main" id="{DA72A5BB-FA78-4FD5-27E1-A02756126077}"/>
              </a:ext>
            </a:extLst>
          </p:cNvPr>
          <p:cNvSpPr txBox="1"/>
          <p:nvPr/>
        </p:nvSpPr>
        <p:spPr>
          <a:xfrm>
            <a:off x="107504" y="332656"/>
            <a:ext cx="6912768" cy="2677656"/>
          </a:xfrm>
          <a:prstGeom prst="rect">
            <a:avLst/>
          </a:prstGeom>
          <a:noFill/>
        </p:spPr>
        <p:txBody>
          <a:bodyPr wrap="square">
            <a:spAutoFit/>
          </a:bodyPr>
          <a:lstStyle/>
          <a:p>
            <a:r>
              <a:rPr lang="ru-RU" sz="2400" b="1" dirty="0">
                <a:solidFill>
                  <a:schemeClr val="accent1">
                    <a:lumMod val="75000"/>
                  </a:schemeClr>
                </a:solidFill>
                <a:latin typeface="Times New Roman" panose="02020603050405020304" pitchFamily="18" charset="0"/>
                <a:cs typeface="Times New Roman" panose="02020603050405020304" pitchFamily="18" charset="0"/>
              </a:rPr>
              <a:t>Вид проекта: краткосрочный, групповой, информационно-творческий, игровой.</a:t>
            </a:r>
          </a:p>
          <a:p>
            <a:endParaRPr lang="ru-RU" sz="2400" b="1" dirty="0">
              <a:solidFill>
                <a:schemeClr val="accent1">
                  <a:lumMod val="75000"/>
                </a:schemeClr>
              </a:solidFill>
              <a:latin typeface="Times New Roman" panose="02020603050405020304" pitchFamily="18" charset="0"/>
              <a:cs typeface="Times New Roman" panose="02020603050405020304" pitchFamily="18" charset="0"/>
            </a:endParaRPr>
          </a:p>
          <a:p>
            <a:r>
              <a:rPr lang="ru-RU" sz="2400" b="1" dirty="0">
                <a:solidFill>
                  <a:schemeClr val="accent1">
                    <a:lumMod val="75000"/>
                  </a:schemeClr>
                </a:solidFill>
                <a:latin typeface="Times New Roman" panose="02020603050405020304" pitchFamily="18" charset="0"/>
                <a:cs typeface="Times New Roman" panose="02020603050405020304" pitchFamily="18" charset="0"/>
              </a:rPr>
              <a:t>Продолжительность проекта: 01.04.26 – 22.04.26.</a:t>
            </a:r>
          </a:p>
          <a:p>
            <a:endParaRPr lang="ru-RU" sz="2400" b="1" dirty="0">
              <a:solidFill>
                <a:schemeClr val="accent1">
                  <a:lumMod val="75000"/>
                </a:schemeClr>
              </a:solidFill>
              <a:latin typeface="Times New Roman" panose="02020603050405020304" pitchFamily="18" charset="0"/>
              <a:cs typeface="Times New Roman" panose="02020603050405020304" pitchFamily="18" charset="0"/>
            </a:endParaRPr>
          </a:p>
          <a:p>
            <a:r>
              <a:rPr lang="ru-RU" sz="2400" b="1" dirty="0">
                <a:solidFill>
                  <a:schemeClr val="accent1">
                    <a:lumMod val="75000"/>
                  </a:schemeClr>
                </a:solidFill>
                <a:latin typeface="Times New Roman" panose="02020603050405020304" pitchFamily="18" charset="0"/>
                <a:cs typeface="Times New Roman" panose="02020603050405020304" pitchFamily="18" charset="0"/>
              </a:rPr>
              <a:t>Участники проекта: воспитанники подготовительной группы, воспитатели.</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ED973-7BE6-1E2E-F9E5-984685348EDB}"/>
            </a:ext>
          </a:extLst>
        </p:cNvPr>
        <p:cNvGrpSpPr/>
        <p:nvPr/>
      </p:nvGrpSpPr>
      <p:grpSpPr>
        <a:xfrm>
          <a:off x="0" y="0"/>
          <a:ext cx="0" cy="0"/>
          <a:chOff x="0" y="0"/>
          <a:chExt cx="0" cy="0"/>
        </a:xfrm>
      </p:grpSpPr>
      <p:pic>
        <p:nvPicPr>
          <p:cNvPr id="3074" name="Рисунок 1" descr="07-1.jpg">
            <a:extLst>
              <a:ext uri="{FF2B5EF4-FFF2-40B4-BE49-F238E27FC236}">
                <a16:creationId xmlns:a16="http://schemas.microsoft.com/office/drawing/2014/main" id="{A946FD0D-4C4E-5146-71E8-B7BAEAD86EAD}"/>
              </a:ext>
            </a:extLst>
          </p:cNvPr>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a:extLst>
              <a:ext uri="{FF2B5EF4-FFF2-40B4-BE49-F238E27FC236}">
                <a16:creationId xmlns:a16="http://schemas.microsoft.com/office/drawing/2014/main" id="{A0C64CC8-FCF8-E529-5CAE-60F2411D478A}"/>
              </a:ext>
            </a:extLst>
          </p:cNvPr>
          <p:cNvSpPr txBox="1"/>
          <p:nvPr/>
        </p:nvSpPr>
        <p:spPr>
          <a:xfrm>
            <a:off x="107504" y="116632"/>
            <a:ext cx="9036496" cy="5078313"/>
          </a:xfrm>
          <a:prstGeom prst="rect">
            <a:avLst/>
          </a:prstGeom>
          <a:noFill/>
        </p:spPr>
        <p:txBody>
          <a:bodyPr wrap="square">
            <a:spAutoFit/>
          </a:bodyPr>
          <a:lstStyle/>
          <a:p>
            <a:pPr algn="ctr"/>
            <a:r>
              <a:rPr lang="ru-RU" b="1" dirty="0">
                <a:solidFill>
                  <a:schemeClr val="accent1">
                    <a:lumMod val="75000"/>
                  </a:schemeClr>
                </a:solidFill>
                <a:latin typeface="Times New Roman" panose="02020603050405020304" pitchFamily="18" charset="0"/>
                <a:cs typeface="Times New Roman" panose="02020603050405020304" pitchFamily="18" charset="0"/>
              </a:rPr>
              <a:t>Актуальность</a:t>
            </a:r>
          </a:p>
          <a:p>
            <a:pPr algn="ctr"/>
            <a:endParaRPr lang="ru-RU" b="1" dirty="0">
              <a:solidFill>
                <a:schemeClr val="accent1">
                  <a:lumMod val="75000"/>
                </a:schemeClr>
              </a:solidFill>
              <a:latin typeface="Times New Roman" panose="02020603050405020304" pitchFamily="18" charset="0"/>
              <a:cs typeface="Times New Roman" panose="02020603050405020304" pitchFamily="18" charset="0"/>
            </a:endParaRPr>
          </a:p>
          <a:p>
            <a:r>
              <a:rPr lang="ru-RU" sz="1600" b="1" dirty="0">
                <a:solidFill>
                  <a:schemeClr val="accent1">
                    <a:lumMod val="75000"/>
                  </a:schemeClr>
                </a:solidFill>
                <a:latin typeface="Times New Roman" panose="02020603050405020304" pitchFamily="18" charset="0"/>
                <a:cs typeface="Times New Roman" panose="02020603050405020304" pitchFamily="18" charset="0"/>
              </a:rPr>
              <a:t>Основной вид деятельности детей дошкольного возраста - игра, в процессе которой развиваются духовные и физические силы ребенка; его внимание, память, воображение, дисциплинированность, ловкость. Кроме того, игра - это своеобразный, свойственный дошкольному возрасту способ усвоения общественного опыта. В игре формируются все стороны личности ребенка, происходят значительные изменения в его психике, подготавливающие переход к новой, более высокой стадии развития. Этим объясняются огромные воспитательные возможности игры, которую психологи считают ведущей деятельностью дошкольника.</a:t>
            </a:r>
          </a:p>
          <a:p>
            <a:r>
              <a:rPr lang="ru-RU" sz="1600" b="1" dirty="0">
                <a:solidFill>
                  <a:schemeClr val="accent1">
                    <a:lumMod val="75000"/>
                  </a:schemeClr>
                </a:solidFill>
                <a:latin typeface="Times New Roman" panose="02020603050405020304" pitchFamily="18" charset="0"/>
                <a:cs typeface="Times New Roman" panose="02020603050405020304" pitchFamily="18" charset="0"/>
              </a:rPr>
              <a:t>Игра является одной из самых острых проблем в современной дошкольной педагогике. В режиме дня детских образовательных учреждений на свободную игру фактически не остаётся времени. Формирование игры не является самостоятельной задачей дошкольного образования. В результате уровень развития игры современных дошкольников резко снижается. Причины ухода игры из дошкольного детства достаточно очевидны. Прежде всего, это непонимание развивающего значения этой детской деятельности. Игра всё чаще рассматривается взрослыми как развлечение, как бесполезный досуг, которому противостоит целенаправленное обучение и овладение полезными навыками. Этому во многом способствует ориентация взрослых (родителей, педагогов) на обучение дошкольников. Раннее обучение для большинства родителей представляется более важным и полезным детским занятием, чем игра</a:t>
            </a:r>
            <a:r>
              <a:rPr lang="ru-RU" sz="1600" dirty="0">
                <a:solidFill>
                  <a:schemeClr val="accent1">
                    <a:lumMod val="75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466607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91196-F31A-C925-7375-89BF48B5A194}"/>
            </a:ext>
          </a:extLst>
        </p:cNvPr>
        <p:cNvGrpSpPr/>
        <p:nvPr/>
      </p:nvGrpSpPr>
      <p:grpSpPr>
        <a:xfrm>
          <a:off x="0" y="0"/>
          <a:ext cx="0" cy="0"/>
          <a:chOff x="0" y="0"/>
          <a:chExt cx="0" cy="0"/>
        </a:xfrm>
      </p:grpSpPr>
      <p:pic>
        <p:nvPicPr>
          <p:cNvPr id="3074" name="Рисунок 1" descr="07-1.jpg">
            <a:extLst>
              <a:ext uri="{FF2B5EF4-FFF2-40B4-BE49-F238E27FC236}">
                <a16:creationId xmlns:a16="http://schemas.microsoft.com/office/drawing/2014/main" id="{6A0CF5B5-1D86-200C-FD7E-5BB3EFF761C1}"/>
              </a:ext>
            </a:extLst>
          </p:cNvPr>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a:extLst>
              <a:ext uri="{FF2B5EF4-FFF2-40B4-BE49-F238E27FC236}">
                <a16:creationId xmlns:a16="http://schemas.microsoft.com/office/drawing/2014/main" id="{FD5840B7-5A1B-37C2-2A97-C9C54199C9BE}"/>
              </a:ext>
            </a:extLst>
          </p:cNvPr>
          <p:cNvSpPr txBox="1"/>
          <p:nvPr/>
        </p:nvSpPr>
        <p:spPr>
          <a:xfrm>
            <a:off x="53752" y="566678"/>
            <a:ext cx="9036496" cy="3170099"/>
          </a:xfrm>
          <a:prstGeom prst="rect">
            <a:avLst/>
          </a:prstGeom>
          <a:noFill/>
        </p:spPr>
        <p:txBody>
          <a:bodyPr wrap="square">
            <a:spAutoFit/>
          </a:bodyPr>
          <a:lstStyle/>
          <a:p>
            <a:r>
              <a:rPr lang="ru-RU" sz="2000" b="1" dirty="0">
                <a:solidFill>
                  <a:schemeClr val="accent1">
                    <a:lumMod val="75000"/>
                  </a:schemeClr>
                </a:solidFill>
                <a:latin typeface="Times New Roman" panose="02020603050405020304" pitchFamily="18" charset="0"/>
                <a:cs typeface="Times New Roman" panose="02020603050405020304" pitchFamily="18" charset="0"/>
              </a:rPr>
              <a:t>Цель проекта:  Создание условий для гармоничного развития  каждого ребенка через игру.</a:t>
            </a:r>
          </a:p>
          <a:p>
            <a:endParaRPr lang="ru-RU" sz="2000" b="1" dirty="0">
              <a:solidFill>
                <a:schemeClr val="accent1">
                  <a:lumMod val="75000"/>
                </a:schemeClr>
              </a:solidFill>
              <a:latin typeface="Times New Roman" panose="02020603050405020304" pitchFamily="18" charset="0"/>
              <a:cs typeface="Times New Roman" panose="02020603050405020304" pitchFamily="18" charset="0"/>
            </a:endParaRPr>
          </a:p>
          <a:p>
            <a:r>
              <a:rPr lang="ru-RU" sz="2000" b="1" dirty="0">
                <a:solidFill>
                  <a:schemeClr val="accent1">
                    <a:lumMod val="75000"/>
                  </a:schemeClr>
                </a:solidFill>
                <a:latin typeface="Times New Roman" panose="02020603050405020304" pitchFamily="18" charset="0"/>
                <a:cs typeface="Times New Roman" panose="02020603050405020304" pitchFamily="18" charset="0"/>
              </a:rPr>
              <a:t>Задачи:</a:t>
            </a:r>
          </a:p>
          <a:p>
            <a:endParaRPr lang="ru-RU" sz="2000" b="1" dirty="0">
              <a:solidFill>
                <a:schemeClr val="accent1">
                  <a:lumMod val="75000"/>
                </a:schemeClr>
              </a:solidFill>
              <a:latin typeface="Times New Roman" panose="02020603050405020304" pitchFamily="18" charset="0"/>
              <a:cs typeface="Times New Roman" panose="02020603050405020304" pitchFamily="18" charset="0"/>
            </a:endParaRPr>
          </a:p>
          <a:p>
            <a:r>
              <a:rPr lang="ru-RU" sz="2000" b="1" dirty="0">
                <a:solidFill>
                  <a:schemeClr val="accent1">
                    <a:lumMod val="75000"/>
                  </a:schemeClr>
                </a:solidFill>
                <a:latin typeface="Times New Roman" panose="02020603050405020304" pitchFamily="18" charset="0"/>
                <a:cs typeface="Times New Roman" panose="02020603050405020304" pitchFamily="18" charset="0"/>
              </a:rPr>
              <a:t>•Развивать игровой опыт каждого ребенка;</a:t>
            </a:r>
          </a:p>
          <a:p>
            <a:r>
              <a:rPr lang="ru-RU" sz="2000" b="1" dirty="0">
                <a:solidFill>
                  <a:schemeClr val="accent1">
                    <a:lumMod val="75000"/>
                  </a:schemeClr>
                </a:solidFill>
                <a:latin typeface="Times New Roman" panose="02020603050405020304" pitchFamily="18" charset="0"/>
                <a:cs typeface="Times New Roman" panose="02020603050405020304" pitchFamily="18" charset="0"/>
              </a:rPr>
              <a:t>•Помогать открывать новые возможности игрового отражения мира;</a:t>
            </a:r>
          </a:p>
          <a:p>
            <a:r>
              <a:rPr lang="ru-RU" sz="2000" b="1" dirty="0">
                <a:solidFill>
                  <a:schemeClr val="accent1">
                    <a:lumMod val="75000"/>
                  </a:schemeClr>
                </a:solidFill>
                <a:latin typeface="Times New Roman" panose="02020603050405020304" pitchFamily="18" charset="0"/>
                <a:cs typeface="Times New Roman" panose="02020603050405020304" pitchFamily="18" charset="0"/>
              </a:rPr>
              <a:t>•Пробуждать интерес к творческим проявлениям в игре и игровому общению со сверстниками;</a:t>
            </a:r>
          </a:p>
          <a:p>
            <a:r>
              <a:rPr lang="ru-RU" sz="2000" b="1" dirty="0">
                <a:solidFill>
                  <a:schemeClr val="accent1">
                    <a:lumMod val="75000"/>
                  </a:schemeClr>
                </a:solidFill>
                <a:latin typeface="Times New Roman" panose="02020603050405020304" pitchFamily="18" charset="0"/>
                <a:cs typeface="Times New Roman" panose="02020603050405020304" pitchFamily="18" charset="0"/>
              </a:rPr>
              <a:t>•Пополнить и обогатить предметно развивающую образовательную среду.</a:t>
            </a:r>
          </a:p>
        </p:txBody>
      </p:sp>
    </p:spTree>
    <p:extLst>
      <p:ext uri="{BB962C8B-B14F-4D97-AF65-F5344CB8AC3E}">
        <p14:creationId xmlns:p14="http://schemas.microsoft.com/office/powerpoint/2010/main" val="3761136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Рисунок 1" descr="07-1.jpg"/>
          <p:cNvPicPr>
            <a:picLocks noChangeAspect="1"/>
          </p:cNvPicPr>
          <p:nvPr/>
        </p:nvPicPr>
        <p:blipFill>
          <a:blip r:embed="rId2" cstate="print"/>
          <a:srcRect/>
          <a:stretch>
            <a:fillRect/>
          </a:stretch>
        </p:blipFill>
        <p:spPr bwMode="auto">
          <a:xfrm>
            <a:off x="-2638" y="0"/>
            <a:ext cx="9144000" cy="6858000"/>
          </a:xfrm>
          <a:prstGeom prst="rect">
            <a:avLst/>
          </a:prstGeom>
          <a:noFill/>
          <a:ln w="9525">
            <a:noFill/>
            <a:miter lim="800000"/>
            <a:headEnd/>
            <a:tailEnd/>
          </a:ln>
        </p:spPr>
      </p:pic>
      <p:sp>
        <p:nvSpPr>
          <p:cNvPr id="3" name="Прямоугольник 2"/>
          <p:cNvSpPr/>
          <p:nvPr/>
        </p:nvSpPr>
        <p:spPr>
          <a:xfrm>
            <a:off x="395288" y="474663"/>
            <a:ext cx="8424862" cy="738664"/>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СЮЖЕТНО-РОЛЕВЫЕ ИГРЫ</a:t>
            </a:r>
            <a:br>
              <a:rPr lang="ru-RU" dirty="0">
                <a:latin typeface="+mn-lt"/>
                <a:cs typeface="+mn-cs"/>
              </a:rPr>
            </a:br>
            <a:endParaRPr lang="ru-RU" dirty="0">
              <a:latin typeface="+mn-lt"/>
              <a:cs typeface="+mn-cs"/>
            </a:endParaRPr>
          </a:p>
        </p:txBody>
      </p:sp>
      <p:pic>
        <p:nvPicPr>
          <p:cNvPr id="4" name="Рисунок 3">
            <a:extLst>
              <a:ext uri="{FF2B5EF4-FFF2-40B4-BE49-F238E27FC236}">
                <a16:creationId xmlns:a16="http://schemas.microsoft.com/office/drawing/2014/main" id="{DB1294A8-D7A1-9FB4-D9CE-512C3125D2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2204864"/>
            <a:ext cx="3779912" cy="3073651"/>
          </a:xfrm>
          <a:prstGeom prst="rect">
            <a:avLst/>
          </a:prstGeom>
        </p:spPr>
      </p:pic>
      <p:pic>
        <p:nvPicPr>
          <p:cNvPr id="10" name="Рисунок 9">
            <a:extLst>
              <a:ext uri="{FF2B5EF4-FFF2-40B4-BE49-F238E27FC236}">
                <a16:creationId xmlns:a16="http://schemas.microsoft.com/office/drawing/2014/main" id="{30A35F8C-2147-DD6C-41AD-1EA795320A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670122" y="2618910"/>
            <a:ext cx="3312368" cy="2484276"/>
          </a:xfrm>
          <a:prstGeom prst="rect">
            <a:avLst/>
          </a:prstGeom>
        </p:spPr>
      </p:pic>
      <p:sp>
        <p:nvSpPr>
          <p:cNvPr id="11" name="TextBox 10">
            <a:extLst>
              <a:ext uri="{FF2B5EF4-FFF2-40B4-BE49-F238E27FC236}">
                <a16:creationId xmlns:a16="http://schemas.microsoft.com/office/drawing/2014/main" id="{907622B9-9594-BD16-6A06-4AA56E840563}"/>
              </a:ext>
            </a:extLst>
          </p:cNvPr>
          <p:cNvSpPr txBox="1"/>
          <p:nvPr/>
        </p:nvSpPr>
        <p:spPr>
          <a:xfrm>
            <a:off x="212734" y="1119478"/>
            <a:ext cx="8535977" cy="646331"/>
          </a:xfrm>
          <a:prstGeom prst="rect">
            <a:avLst/>
          </a:prstGeom>
          <a:noFill/>
        </p:spPr>
        <p:txBody>
          <a:bodyPr wrap="square" rtlCol="0">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rPr>
              <a:t>Мальчики отдают предпочтения таким играм, как: «Моряк», «Солдат», «Полицейский», «Пограничник», «Строитель» и т.д.</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32E57-0AED-BF18-20EE-71EB160121A5}"/>
            </a:ext>
          </a:extLst>
        </p:cNvPr>
        <p:cNvGrpSpPr/>
        <p:nvPr/>
      </p:nvGrpSpPr>
      <p:grpSpPr>
        <a:xfrm>
          <a:off x="0" y="0"/>
          <a:ext cx="0" cy="0"/>
          <a:chOff x="0" y="0"/>
          <a:chExt cx="0" cy="0"/>
        </a:xfrm>
      </p:grpSpPr>
      <p:pic>
        <p:nvPicPr>
          <p:cNvPr id="4098" name="Рисунок 1" descr="07-1.jpg">
            <a:extLst>
              <a:ext uri="{FF2B5EF4-FFF2-40B4-BE49-F238E27FC236}">
                <a16:creationId xmlns:a16="http://schemas.microsoft.com/office/drawing/2014/main" id="{22458664-CA5E-DB78-158C-1B34F1F782C1}"/>
              </a:ext>
            </a:extLst>
          </p:cNvPr>
          <p:cNvPicPr>
            <a:picLocks noChangeAspect="1"/>
          </p:cNvPicPr>
          <p:nvPr/>
        </p:nvPicPr>
        <p:blipFill>
          <a:blip r:embed="rId2" cstate="print"/>
          <a:srcRect/>
          <a:stretch>
            <a:fillRect/>
          </a:stretch>
        </p:blipFill>
        <p:spPr bwMode="auto">
          <a:xfrm>
            <a:off x="35719" y="116632"/>
            <a:ext cx="9144000" cy="6858000"/>
          </a:xfrm>
          <a:prstGeom prst="rect">
            <a:avLst/>
          </a:prstGeom>
          <a:noFill/>
          <a:ln w="9525">
            <a:noFill/>
            <a:miter lim="800000"/>
            <a:headEnd/>
            <a:tailEnd/>
          </a:ln>
        </p:spPr>
      </p:pic>
      <p:sp>
        <p:nvSpPr>
          <p:cNvPr id="3" name="Прямоугольник 2">
            <a:extLst>
              <a:ext uri="{FF2B5EF4-FFF2-40B4-BE49-F238E27FC236}">
                <a16:creationId xmlns:a16="http://schemas.microsoft.com/office/drawing/2014/main" id="{3DE82215-F97F-DC10-B3AB-5525572DA7E4}"/>
              </a:ext>
            </a:extLst>
          </p:cNvPr>
          <p:cNvSpPr/>
          <p:nvPr/>
        </p:nvSpPr>
        <p:spPr>
          <a:xfrm>
            <a:off x="395288" y="474663"/>
            <a:ext cx="8424862" cy="738664"/>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СЮЖЕТНО-РОЛЕВЫЕ ИГРЫ</a:t>
            </a:r>
            <a:br>
              <a:rPr lang="ru-RU" dirty="0">
                <a:latin typeface="+mn-lt"/>
                <a:cs typeface="+mn-cs"/>
              </a:rPr>
            </a:br>
            <a:endParaRPr lang="ru-RU" dirty="0">
              <a:latin typeface="+mn-lt"/>
              <a:cs typeface="+mn-cs"/>
            </a:endParaRPr>
          </a:p>
        </p:txBody>
      </p:sp>
      <p:pic>
        <p:nvPicPr>
          <p:cNvPr id="6" name="Рисунок 5">
            <a:extLst>
              <a:ext uri="{FF2B5EF4-FFF2-40B4-BE49-F238E27FC236}">
                <a16:creationId xmlns:a16="http://schemas.microsoft.com/office/drawing/2014/main" id="{37CCD421-EA9A-D545-8405-EDAC375889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920429" y="2267007"/>
            <a:ext cx="3270918" cy="2453188"/>
          </a:xfrm>
          <a:prstGeom prst="rect">
            <a:avLst/>
          </a:prstGeom>
        </p:spPr>
      </p:pic>
      <p:pic>
        <p:nvPicPr>
          <p:cNvPr id="8" name="Рисунок 7">
            <a:extLst>
              <a:ext uri="{FF2B5EF4-FFF2-40B4-BE49-F238E27FC236}">
                <a16:creationId xmlns:a16="http://schemas.microsoft.com/office/drawing/2014/main" id="{01FF8A3D-1EC3-28E4-7C30-8E41893DF8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667192" y="2267007"/>
            <a:ext cx="3270915" cy="2453186"/>
          </a:xfrm>
          <a:prstGeom prst="rect">
            <a:avLst/>
          </a:prstGeom>
        </p:spPr>
      </p:pic>
      <p:sp>
        <p:nvSpPr>
          <p:cNvPr id="2" name="TextBox 1">
            <a:extLst>
              <a:ext uri="{FF2B5EF4-FFF2-40B4-BE49-F238E27FC236}">
                <a16:creationId xmlns:a16="http://schemas.microsoft.com/office/drawing/2014/main" id="{99CC9CFB-163A-181D-8AEB-8F39FB12BFA0}"/>
              </a:ext>
            </a:extLst>
          </p:cNvPr>
          <p:cNvSpPr txBox="1"/>
          <p:nvPr/>
        </p:nvSpPr>
        <p:spPr>
          <a:xfrm>
            <a:off x="212734" y="1119478"/>
            <a:ext cx="8535977" cy="646331"/>
          </a:xfrm>
          <a:prstGeom prst="rect">
            <a:avLst/>
          </a:prstGeom>
          <a:noFill/>
        </p:spPr>
        <p:txBody>
          <a:bodyPr wrap="square" rtlCol="0">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rPr>
              <a:t>Девочки отдают предпочтения таким играм, как: «Повар», «Певица», «Салон красоты», «Доктор», «Дочки-матери» и т.д.</a:t>
            </a:r>
          </a:p>
        </p:txBody>
      </p:sp>
    </p:spTree>
    <p:extLst>
      <p:ext uri="{BB962C8B-B14F-4D97-AF65-F5344CB8AC3E}">
        <p14:creationId xmlns:p14="http://schemas.microsoft.com/office/powerpoint/2010/main" val="37315793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F9847-656A-93D1-4D8C-469E955245CC}"/>
            </a:ext>
          </a:extLst>
        </p:cNvPr>
        <p:cNvGrpSpPr/>
        <p:nvPr/>
      </p:nvGrpSpPr>
      <p:grpSpPr>
        <a:xfrm>
          <a:off x="0" y="0"/>
          <a:ext cx="0" cy="0"/>
          <a:chOff x="0" y="0"/>
          <a:chExt cx="0" cy="0"/>
        </a:xfrm>
      </p:grpSpPr>
      <p:pic>
        <p:nvPicPr>
          <p:cNvPr id="4098" name="Рисунок 1" descr="07-1.jpg">
            <a:extLst>
              <a:ext uri="{FF2B5EF4-FFF2-40B4-BE49-F238E27FC236}">
                <a16:creationId xmlns:a16="http://schemas.microsoft.com/office/drawing/2014/main" id="{2E0273BB-3599-F617-61DB-F4104B7F7384}"/>
              </a:ext>
            </a:extLst>
          </p:cNvPr>
          <p:cNvPicPr>
            <a:picLocks noChangeAspect="1"/>
          </p:cNvPicPr>
          <p:nvPr/>
        </p:nvPicPr>
        <p:blipFill>
          <a:blip r:embed="rId2" cstate="print"/>
          <a:srcRect/>
          <a:stretch>
            <a:fillRect/>
          </a:stretch>
        </p:blipFill>
        <p:spPr bwMode="auto">
          <a:xfrm>
            <a:off x="-26368" y="0"/>
            <a:ext cx="9144000" cy="6858000"/>
          </a:xfrm>
          <a:prstGeom prst="rect">
            <a:avLst/>
          </a:prstGeom>
          <a:noFill/>
          <a:ln w="9525">
            <a:noFill/>
            <a:miter lim="800000"/>
            <a:headEnd/>
            <a:tailEnd/>
          </a:ln>
        </p:spPr>
      </p:pic>
      <p:sp>
        <p:nvSpPr>
          <p:cNvPr id="3" name="Прямоугольник 2">
            <a:extLst>
              <a:ext uri="{FF2B5EF4-FFF2-40B4-BE49-F238E27FC236}">
                <a16:creationId xmlns:a16="http://schemas.microsoft.com/office/drawing/2014/main" id="{2EF4081E-DB75-8009-DDB9-2B1EB69A83E4}"/>
              </a:ext>
            </a:extLst>
          </p:cNvPr>
          <p:cNvSpPr/>
          <p:nvPr/>
        </p:nvSpPr>
        <p:spPr>
          <a:xfrm>
            <a:off x="395288" y="474663"/>
            <a:ext cx="8424862" cy="738664"/>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ДИДАКТИЧЕСКИЕ ИГРЫ</a:t>
            </a:r>
            <a:br>
              <a:rPr lang="ru-RU" dirty="0">
                <a:latin typeface="+mn-lt"/>
                <a:cs typeface="+mn-cs"/>
              </a:rPr>
            </a:br>
            <a:endParaRPr lang="ru-RU" dirty="0">
              <a:latin typeface="+mn-lt"/>
              <a:cs typeface="+mn-cs"/>
            </a:endParaRPr>
          </a:p>
        </p:txBody>
      </p:sp>
      <p:sp>
        <p:nvSpPr>
          <p:cNvPr id="2" name="TextBox 1">
            <a:extLst>
              <a:ext uri="{FF2B5EF4-FFF2-40B4-BE49-F238E27FC236}">
                <a16:creationId xmlns:a16="http://schemas.microsoft.com/office/drawing/2014/main" id="{D8D4F0F3-13A3-E45A-441B-B02EDD255B47}"/>
              </a:ext>
            </a:extLst>
          </p:cNvPr>
          <p:cNvSpPr txBox="1"/>
          <p:nvPr/>
        </p:nvSpPr>
        <p:spPr>
          <a:xfrm>
            <a:off x="212734" y="1119478"/>
            <a:ext cx="8535977" cy="923330"/>
          </a:xfrm>
          <a:prstGeom prst="rect">
            <a:avLst/>
          </a:prstGeom>
          <a:noFill/>
        </p:spPr>
        <p:txBody>
          <a:bodyPr wrap="square" rtlCol="0">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rPr>
              <a:t>В нашей группе есть большое многообразие дидактических игр: математические, на развитие речи, патриотические, игры на логику/внимание/память, игры на знание природы России/округа и т.п.</a:t>
            </a:r>
          </a:p>
        </p:txBody>
      </p:sp>
      <p:pic>
        <p:nvPicPr>
          <p:cNvPr id="5" name="Рисунок 4">
            <a:extLst>
              <a:ext uri="{FF2B5EF4-FFF2-40B4-BE49-F238E27FC236}">
                <a16:creationId xmlns:a16="http://schemas.microsoft.com/office/drawing/2014/main" id="{4B5D9B37-BB2E-CF9D-4786-E7AC0C63C5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734" y="1886481"/>
            <a:ext cx="2609816" cy="1957362"/>
          </a:xfrm>
          <a:prstGeom prst="rect">
            <a:avLst/>
          </a:prstGeom>
        </p:spPr>
      </p:pic>
      <p:pic>
        <p:nvPicPr>
          <p:cNvPr id="9" name="Рисунок 8">
            <a:extLst>
              <a:ext uri="{FF2B5EF4-FFF2-40B4-BE49-F238E27FC236}">
                <a16:creationId xmlns:a16="http://schemas.microsoft.com/office/drawing/2014/main" id="{F972CB12-8B6D-A5CB-AECC-8FE412BF37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0867" y="3764427"/>
            <a:ext cx="3491880" cy="2618910"/>
          </a:xfrm>
          <a:prstGeom prst="rect">
            <a:avLst/>
          </a:prstGeom>
        </p:spPr>
      </p:pic>
      <p:pic>
        <p:nvPicPr>
          <p:cNvPr id="11" name="Рисунок 10">
            <a:extLst>
              <a:ext uri="{FF2B5EF4-FFF2-40B4-BE49-F238E27FC236}">
                <a16:creationId xmlns:a16="http://schemas.microsoft.com/office/drawing/2014/main" id="{6E9C7A2A-DDB7-3272-F686-1A47546AF8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104" y="2132856"/>
            <a:ext cx="3024336" cy="2268252"/>
          </a:xfrm>
          <a:prstGeom prst="rect">
            <a:avLst/>
          </a:prstGeom>
        </p:spPr>
      </p:pic>
    </p:spTree>
    <p:extLst>
      <p:ext uri="{BB962C8B-B14F-4D97-AF65-F5344CB8AC3E}">
        <p14:creationId xmlns:p14="http://schemas.microsoft.com/office/powerpoint/2010/main" val="1322616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6EFDF-BB13-4A6B-0922-24377A22F2E7}"/>
            </a:ext>
          </a:extLst>
        </p:cNvPr>
        <p:cNvGrpSpPr/>
        <p:nvPr/>
      </p:nvGrpSpPr>
      <p:grpSpPr>
        <a:xfrm>
          <a:off x="0" y="0"/>
          <a:ext cx="0" cy="0"/>
          <a:chOff x="0" y="0"/>
          <a:chExt cx="0" cy="0"/>
        </a:xfrm>
      </p:grpSpPr>
      <p:pic>
        <p:nvPicPr>
          <p:cNvPr id="4098" name="Рисунок 1" descr="07-1.jpg">
            <a:extLst>
              <a:ext uri="{FF2B5EF4-FFF2-40B4-BE49-F238E27FC236}">
                <a16:creationId xmlns:a16="http://schemas.microsoft.com/office/drawing/2014/main" id="{46022A69-E78B-4903-6213-7A9F745E9FCD}"/>
              </a:ext>
            </a:extLst>
          </p:cNvPr>
          <p:cNvPicPr>
            <a:picLocks noChangeAspect="1"/>
          </p:cNvPicPr>
          <p:nvPr/>
        </p:nvPicPr>
        <p:blipFill>
          <a:blip r:embed="rId2" cstate="print"/>
          <a:srcRect/>
          <a:stretch>
            <a:fillRect/>
          </a:stretch>
        </p:blipFill>
        <p:spPr bwMode="auto">
          <a:xfrm>
            <a:off x="-26368" y="0"/>
            <a:ext cx="9144000" cy="6858000"/>
          </a:xfrm>
          <a:prstGeom prst="rect">
            <a:avLst/>
          </a:prstGeom>
          <a:noFill/>
          <a:ln w="9525">
            <a:noFill/>
            <a:miter lim="800000"/>
            <a:headEnd/>
            <a:tailEnd/>
          </a:ln>
        </p:spPr>
      </p:pic>
      <p:sp>
        <p:nvSpPr>
          <p:cNvPr id="3" name="Прямоугольник 2">
            <a:extLst>
              <a:ext uri="{FF2B5EF4-FFF2-40B4-BE49-F238E27FC236}">
                <a16:creationId xmlns:a16="http://schemas.microsoft.com/office/drawing/2014/main" id="{7F533399-32C2-CB52-C731-27205B61284A}"/>
              </a:ext>
            </a:extLst>
          </p:cNvPr>
          <p:cNvSpPr/>
          <p:nvPr/>
        </p:nvSpPr>
        <p:spPr>
          <a:xfrm>
            <a:off x="395288" y="474663"/>
            <a:ext cx="8424862" cy="738664"/>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ИГРЫ НА СВЕЖЕМ ВОЗДУХЕ</a:t>
            </a:r>
            <a:br>
              <a:rPr lang="ru-RU" dirty="0">
                <a:latin typeface="+mn-lt"/>
                <a:cs typeface="+mn-cs"/>
              </a:rPr>
            </a:br>
            <a:endParaRPr lang="ru-RU" dirty="0">
              <a:latin typeface="+mn-lt"/>
              <a:cs typeface="+mn-cs"/>
            </a:endParaRPr>
          </a:p>
        </p:txBody>
      </p:sp>
      <p:sp>
        <p:nvSpPr>
          <p:cNvPr id="2" name="TextBox 1">
            <a:extLst>
              <a:ext uri="{FF2B5EF4-FFF2-40B4-BE49-F238E27FC236}">
                <a16:creationId xmlns:a16="http://schemas.microsoft.com/office/drawing/2014/main" id="{0CEB6008-A07D-89FF-5CE5-35D3EFF02FD5}"/>
              </a:ext>
            </a:extLst>
          </p:cNvPr>
          <p:cNvSpPr txBox="1"/>
          <p:nvPr/>
        </p:nvSpPr>
        <p:spPr>
          <a:xfrm>
            <a:off x="212734" y="1119478"/>
            <a:ext cx="8535977" cy="1477328"/>
          </a:xfrm>
          <a:prstGeom prst="rect">
            <a:avLst/>
          </a:prstGeom>
          <a:noFill/>
        </p:spPr>
        <p:txBody>
          <a:bodyPr wrap="square" rtlCol="0">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rPr>
              <a:t>Проводится большое количество игр на свежем воздухе, как подвижных, так и малоподвижных: «Кто назовет больше признаков весны/зимы/лета/осени», «Съедобное-несъедобное», «Салки», «Кто первый добежит до горки/веранды», «Найди на площадке спрятанный предмет», «Кто уберет больше снега с веранды» и т.п.</a:t>
            </a:r>
          </a:p>
        </p:txBody>
      </p:sp>
      <p:pic>
        <p:nvPicPr>
          <p:cNvPr id="6" name="Рисунок 5">
            <a:extLst>
              <a:ext uri="{FF2B5EF4-FFF2-40B4-BE49-F238E27FC236}">
                <a16:creationId xmlns:a16="http://schemas.microsoft.com/office/drawing/2014/main" id="{EFF9307F-D840-85E0-7678-BFD80E51FF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2708920"/>
            <a:ext cx="2942184" cy="2206638"/>
          </a:xfrm>
          <a:prstGeom prst="rect">
            <a:avLst/>
          </a:prstGeom>
        </p:spPr>
      </p:pic>
      <p:pic>
        <p:nvPicPr>
          <p:cNvPr id="8" name="Рисунок 7">
            <a:extLst>
              <a:ext uri="{FF2B5EF4-FFF2-40B4-BE49-F238E27FC236}">
                <a16:creationId xmlns:a16="http://schemas.microsoft.com/office/drawing/2014/main" id="{CB44FB24-BE81-CDF3-1C9D-30BB66BD5F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369286" y="2962803"/>
            <a:ext cx="2927977" cy="2195983"/>
          </a:xfrm>
          <a:prstGeom prst="rect">
            <a:avLst/>
          </a:prstGeom>
        </p:spPr>
      </p:pic>
      <p:pic>
        <p:nvPicPr>
          <p:cNvPr id="12" name="Рисунок 11">
            <a:extLst>
              <a:ext uri="{FF2B5EF4-FFF2-40B4-BE49-F238E27FC236}">
                <a16:creationId xmlns:a16="http://schemas.microsoft.com/office/drawing/2014/main" id="{1C40BE29-BAFC-38F8-F577-6A9DAD8626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15608" y="3124099"/>
            <a:ext cx="2874790" cy="2156093"/>
          </a:xfrm>
          <a:prstGeom prst="rect">
            <a:avLst/>
          </a:prstGeom>
        </p:spPr>
      </p:pic>
    </p:spTree>
    <p:extLst>
      <p:ext uri="{BB962C8B-B14F-4D97-AF65-F5344CB8AC3E}">
        <p14:creationId xmlns:p14="http://schemas.microsoft.com/office/powerpoint/2010/main" val="498794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8FF92-2CF0-2717-962F-1F483C768017}"/>
            </a:ext>
          </a:extLst>
        </p:cNvPr>
        <p:cNvGrpSpPr/>
        <p:nvPr/>
      </p:nvGrpSpPr>
      <p:grpSpPr>
        <a:xfrm>
          <a:off x="0" y="0"/>
          <a:ext cx="0" cy="0"/>
          <a:chOff x="0" y="0"/>
          <a:chExt cx="0" cy="0"/>
        </a:xfrm>
      </p:grpSpPr>
      <p:pic>
        <p:nvPicPr>
          <p:cNvPr id="4098" name="Рисунок 1" descr="07-1.jpg">
            <a:extLst>
              <a:ext uri="{FF2B5EF4-FFF2-40B4-BE49-F238E27FC236}">
                <a16:creationId xmlns:a16="http://schemas.microsoft.com/office/drawing/2014/main" id="{8C9174DC-60A4-7170-5609-7BC2B5844D97}"/>
              </a:ext>
            </a:extLst>
          </p:cNvPr>
          <p:cNvPicPr>
            <a:picLocks noChangeAspect="1"/>
          </p:cNvPicPr>
          <p:nvPr/>
        </p:nvPicPr>
        <p:blipFill>
          <a:blip r:embed="rId2" cstate="print"/>
          <a:srcRect/>
          <a:stretch>
            <a:fillRect/>
          </a:stretch>
        </p:blipFill>
        <p:spPr bwMode="auto">
          <a:xfrm>
            <a:off x="-2840" y="0"/>
            <a:ext cx="9144000" cy="6858000"/>
          </a:xfrm>
          <a:prstGeom prst="rect">
            <a:avLst/>
          </a:prstGeom>
          <a:noFill/>
          <a:ln w="9525">
            <a:noFill/>
            <a:miter lim="800000"/>
            <a:headEnd/>
            <a:tailEnd/>
          </a:ln>
        </p:spPr>
      </p:pic>
      <p:sp>
        <p:nvSpPr>
          <p:cNvPr id="3" name="Прямоугольник 2">
            <a:extLst>
              <a:ext uri="{FF2B5EF4-FFF2-40B4-BE49-F238E27FC236}">
                <a16:creationId xmlns:a16="http://schemas.microsoft.com/office/drawing/2014/main" id="{46D9817A-BA41-E514-A8B3-4C67693CE54A}"/>
              </a:ext>
            </a:extLst>
          </p:cNvPr>
          <p:cNvSpPr/>
          <p:nvPr/>
        </p:nvSpPr>
        <p:spPr>
          <a:xfrm>
            <a:off x="480643" y="188640"/>
            <a:ext cx="8424862" cy="1107996"/>
          </a:xfrm>
          <a:prstGeom prst="rect">
            <a:avLst/>
          </a:prstGeom>
        </p:spPr>
        <p:txBody>
          <a:bodyPr>
            <a:spAutoFit/>
          </a:bodyPr>
          <a:lstStyle/>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ПСИХОЛОГИЧЕСКИЕ ИГРЫ</a:t>
            </a:r>
          </a:p>
          <a:p>
            <a:pPr algn="ctr" fontAlgn="auto">
              <a:spcBef>
                <a:spcPts val="0"/>
              </a:spcBef>
              <a:spcAft>
                <a:spcPts val="0"/>
              </a:spcAft>
              <a:defRPr/>
            </a:pPr>
            <a:r>
              <a:rPr lang="ru-RU" sz="2400" b="1" dirty="0">
                <a:solidFill>
                  <a:schemeClr val="accent1">
                    <a:lumMod val="75000"/>
                  </a:schemeClr>
                </a:solidFill>
                <a:latin typeface="Times New Roman" panose="02020603050405020304" pitchFamily="18" charset="0"/>
                <a:cs typeface="Times New Roman" panose="02020603050405020304" pitchFamily="18" charset="0"/>
              </a:rPr>
              <a:t>(в рамках недели психологии)</a:t>
            </a:r>
            <a:br>
              <a:rPr lang="ru-RU" dirty="0">
                <a:latin typeface="+mn-lt"/>
                <a:cs typeface="+mn-cs"/>
              </a:rPr>
            </a:br>
            <a:endParaRPr lang="ru-RU" dirty="0">
              <a:latin typeface="+mn-lt"/>
              <a:cs typeface="+mn-cs"/>
            </a:endParaRPr>
          </a:p>
        </p:txBody>
      </p:sp>
      <p:sp>
        <p:nvSpPr>
          <p:cNvPr id="2" name="TextBox 1">
            <a:extLst>
              <a:ext uri="{FF2B5EF4-FFF2-40B4-BE49-F238E27FC236}">
                <a16:creationId xmlns:a16="http://schemas.microsoft.com/office/drawing/2014/main" id="{9890CFE0-E736-E5B1-0799-2C40AB9696F6}"/>
              </a:ext>
            </a:extLst>
          </p:cNvPr>
          <p:cNvSpPr txBox="1"/>
          <p:nvPr/>
        </p:nvSpPr>
        <p:spPr>
          <a:xfrm>
            <a:off x="212734" y="1119478"/>
            <a:ext cx="8535977" cy="1477328"/>
          </a:xfrm>
          <a:prstGeom prst="rect">
            <a:avLst/>
          </a:prstGeom>
          <a:noFill/>
        </p:spPr>
        <p:txBody>
          <a:bodyPr wrap="square" rtlCol="0">
            <a:spAutoFit/>
          </a:bodyPr>
          <a:lstStyle/>
          <a:p>
            <a:pPr algn="ctr"/>
            <a:r>
              <a:rPr lang="ru-RU" dirty="0">
                <a:solidFill>
                  <a:schemeClr val="accent1">
                    <a:lumMod val="75000"/>
                  </a:schemeClr>
                </a:solidFill>
                <a:latin typeface="Times New Roman" panose="02020603050405020304" pitchFamily="18" charset="0"/>
                <a:cs typeface="Times New Roman" panose="02020603050405020304" pitchFamily="18" charset="0"/>
              </a:rPr>
              <a:t>Психологические игры полезны для благоприятного климата в группе, лучшего понимания друг друга. В нашей группе полюбились такие игры на эту тему: «Поздоровайся по-особенному»(с помощью «Ромашки приветствий»), «Скажи любой комплимент своему соседу справа/слева», «Покажи свои эмоции, не говоря ни слова» и т.п.</a:t>
            </a:r>
          </a:p>
        </p:txBody>
      </p:sp>
      <p:pic>
        <p:nvPicPr>
          <p:cNvPr id="5" name="Рисунок 4">
            <a:extLst>
              <a:ext uri="{FF2B5EF4-FFF2-40B4-BE49-F238E27FC236}">
                <a16:creationId xmlns:a16="http://schemas.microsoft.com/office/drawing/2014/main" id="{DCA11917-158A-687B-0A59-815EE26FF8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204" y="2416114"/>
            <a:ext cx="3275856" cy="2456892"/>
          </a:xfrm>
          <a:prstGeom prst="rect">
            <a:avLst/>
          </a:prstGeom>
        </p:spPr>
      </p:pic>
      <p:pic>
        <p:nvPicPr>
          <p:cNvPr id="9" name="Рисунок 8">
            <a:extLst>
              <a:ext uri="{FF2B5EF4-FFF2-40B4-BE49-F238E27FC236}">
                <a16:creationId xmlns:a16="http://schemas.microsoft.com/office/drawing/2014/main" id="{03D1057F-D3E0-C60D-058B-7BB69BA775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978" y="2436503"/>
            <a:ext cx="3462408" cy="2596806"/>
          </a:xfrm>
          <a:prstGeom prst="rect">
            <a:avLst/>
          </a:prstGeom>
        </p:spPr>
      </p:pic>
    </p:spTree>
    <p:extLst>
      <p:ext uri="{BB962C8B-B14F-4D97-AF65-F5344CB8AC3E}">
        <p14:creationId xmlns:p14="http://schemas.microsoft.com/office/powerpoint/2010/main" val="20832540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479</TotalTime>
  <Words>677</Words>
  <Application>Microsoft Office PowerPoint</Application>
  <PresentationFormat>Экран (4:3)</PresentationFormat>
  <Paragraphs>45</Paragraphs>
  <Slides>12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12</vt:i4>
      </vt:variant>
    </vt:vector>
  </HeadingPairs>
  <TitlesOfParts>
    <vt:vector size="16" baseType="lpstr">
      <vt:lpstr>Arial</vt:lpstr>
      <vt:lpstr>Calibri</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Reanimator Extreme Edition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Microsoft Office</cp:lastModifiedBy>
  <cp:revision>22</cp:revision>
  <dcterms:created xsi:type="dcterms:W3CDTF">2018-03-26T17:01:17Z</dcterms:created>
  <dcterms:modified xsi:type="dcterms:W3CDTF">2026-04-24T08:22:57Z</dcterms:modified>
</cp:coreProperties>
</file>